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Red Hat Text Medium"/>
      <p:regular r:id="rId14"/>
      <p:bold r:id="rId15"/>
      <p:italic r:id="rId16"/>
      <p:boldItalic r:id="rId17"/>
    </p:embeddedFont>
    <p:embeddedFont>
      <p:font typeface="Red Hat Tex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edHatText-italic.fntdata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21" Type="http://schemas.openxmlformats.org/officeDocument/2006/relationships/font" Target="fonts/RedHatText-boldItalic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edHatTextMedium-bold.fntdata"/><Relationship Id="rId14" Type="http://schemas.openxmlformats.org/officeDocument/2006/relationships/font" Target="fonts/RedHatTextMedium-regular.fntdata"/><Relationship Id="rId17" Type="http://schemas.openxmlformats.org/officeDocument/2006/relationships/font" Target="fonts/RedHatTextMedium-boldItalic.fntdata"/><Relationship Id="rId16" Type="http://schemas.openxmlformats.org/officeDocument/2006/relationships/font" Target="fonts/RedHatTextMedium-italic.fntdata"/><Relationship Id="rId5" Type="http://schemas.openxmlformats.org/officeDocument/2006/relationships/slide" Target="slides/slide1.xml"/><Relationship Id="rId19" Type="http://schemas.openxmlformats.org/officeDocument/2006/relationships/font" Target="fonts/RedHatText-bold.fntdata"/><Relationship Id="rId6" Type="http://schemas.openxmlformats.org/officeDocument/2006/relationships/slide" Target="slides/slide2.xml"/><Relationship Id="rId18" Type="http://schemas.openxmlformats.org/officeDocument/2006/relationships/font" Target="fonts/RedHatTex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b4c050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b4c050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</a:t>
            </a:r>
            <a:r>
              <a:rPr lang="en"/>
              <a:t> presenters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3bc2acba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3bc2acb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b4c050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b4c050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3bc2acba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3bc2acba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753168d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753168d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ystemWide-gol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47008"/>
            <a:ext cx="9144000" cy="89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noFill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33"/>
              </a:buClr>
              <a:buSzPts val="2800"/>
              <a:buNone/>
              <a:defRPr sz="2800">
                <a:solidFill>
                  <a:srgbClr val="FFCC33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ystemWide-maroon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47008"/>
            <a:ext cx="9144000" cy="89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Font typeface="Raleway"/>
              <a:buNone/>
              <a:defRPr sz="2800">
                <a:solidFill>
                  <a:srgbClr val="7A001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2800"/>
              <a:buNone/>
              <a:defRPr sz="2800">
                <a:solidFill>
                  <a:srgbClr val="7A0019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231975"/>
            <a:ext cx="8520600" cy="21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    </a:t>
            </a:r>
            <a:endParaRPr sz="30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Pedestrian and Bike Plan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West St. Paul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Monday, December 13, 2021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Gaby Gutenkauf, Group Leader | Wyatt Schulman, Group Liaison  Crosby Carreno | Elizabeth Grove | Sara Ostertag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401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Methods and Findings</a:t>
            </a:r>
            <a:endParaRPr b="1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07700" y="1632400"/>
            <a:ext cx="4370700" cy="22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600"/>
              <a:buFont typeface="Red Hat Text"/>
              <a:buChar char="●"/>
            </a:pPr>
            <a:r>
              <a:rPr lang="en" sz="26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Observational Inventory</a:t>
            </a:r>
            <a:endParaRPr sz="26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600"/>
              <a:buFont typeface="Red Hat Text"/>
              <a:buChar char="●"/>
            </a:pPr>
            <a:r>
              <a:rPr lang="en" sz="26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Equity Study</a:t>
            </a:r>
            <a:endParaRPr sz="26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600"/>
              <a:buFont typeface="Red Hat Text"/>
              <a:buChar char="●"/>
            </a:pPr>
            <a:r>
              <a:rPr lang="en" sz="26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Comparative Analysis</a:t>
            </a:r>
            <a:endParaRPr sz="26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600"/>
              <a:buFont typeface="Red Hat Text"/>
              <a:buChar char="●"/>
            </a:pPr>
            <a:r>
              <a:rPr lang="en" sz="26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Document Analysis</a:t>
            </a:r>
            <a:endParaRPr sz="2000"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6186" l="6716" r="0" t="21280"/>
          <a:stretch/>
        </p:blipFill>
        <p:spPr>
          <a:xfrm>
            <a:off x="4972325" y="637100"/>
            <a:ext cx="3423199" cy="35489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263925" y="43200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 bike lane on Marie St. in West St Paul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Photo Credit: Gaby Gutenkauf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Progress Report</a:t>
            </a:r>
            <a:endParaRPr b="1"/>
          </a:p>
        </p:txBody>
      </p:sp>
      <p:sp>
        <p:nvSpPr>
          <p:cNvPr id="75" name="Google Shape;75;p16"/>
          <p:cNvSpPr txBox="1"/>
          <p:nvPr/>
        </p:nvSpPr>
        <p:spPr>
          <a:xfrm>
            <a:off x="393650" y="1462150"/>
            <a:ext cx="3160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Legend: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Green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- Complete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Yellow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- Partial Completion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Red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- Incomplete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725" y="319445"/>
            <a:ext cx="4648525" cy="45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Recommendations</a:t>
            </a:r>
            <a:endParaRPr b="1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414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500"/>
              <a:buFont typeface="Red Hat Text"/>
              <a:buChar char="●"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Increase signage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500"/>
              <a:buFont typeface="Red Hat Text"/>
              <a:buChar char="●"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Re-evaluation of stakeholder </a:t>
            </a: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involvement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2500"/>
              <a:buFont typeface="Red Hat Text"/>
              <a:buChar char="●"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Fully integrate the Complete Streets Policy into an updated Pedestrian and Bike plan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650" y="355250"/>
            <a:ext cx="4762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574" y="2198875"/>
            <a:ext cx="3343749" cy="25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134575" y="4651850"/>
            <a:ext cx="334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North Urban Regional Trail near Dodge Nature Center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Photo Credit: Elizabeth Grove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455600" y="1641550"/>
            <a:ext cx="442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Bicycle Signage Examples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Photo Credit: Bicycle Alliance of Minnesota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1106125"/>
            <a:ext cx="8520600" cy="153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Questions?</a:t>
            </a:r>
            <a:endParaRPr b="1" sz="6000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3794025"/>
            <a:ext cx="8520600" cy="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Next up, Park Use Assessment and Equity!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